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4630400" cy="8229600"/>
  <p:notesSz cx="8229600" cy="14630400"/>
  <p:embeddedFontLst>
    <p:embeddedFont>
      <p:font typeface="Barlow" panose="00000500000000000000" pitchFamily="2" charset="0"/>
      <p:regular r:id="rId17"/>
    </p:embeddedFont>
    <p:embeddedFont>
      <p:font typeface="Barlow Medium" panose="00000600000000000000" pitchFamily="2" charset="0"/>
      <p:regular r:id="rId18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372" y="-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8629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765453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BovinTrade: Sistema de E-commerce para Comercialização de Gado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3193137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Projeto de Engenharia de Software III, conectando fazendas a frigoríficos com agilidade e segurança.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4260890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Alunos: Adrian Felipe Souza da Silva, Elisandra Carol da Silva, Fabio Ribeiro Barbosa, Maria Clara Soares Bertolo, Mariana Pereira Gonçalves, Thaissa Rodrigues Martins.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5723692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Disciplina: Engenharia de Software III. 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4037" y="6396395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Professora: Carolinne Roque e Faria. 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64037" y="706909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Data: 17/06/2025.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1488" y="371475"/>
            <a:ext cx="3065145" cy="374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Diagrama de Sequência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471488" y="1015127"/>
            <a:ext cx="13687425" cy="2156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Pagamento via Pix</a:t>
            </a:r>
            <a:endParaRPr lang="en-US" sz="105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E1FBEA-6B71-C6CA-23FB-58AF933AD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975" y="1230749"/>
            <a:ext cx="5810250" cy="621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1959" y="33944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Diagrama de Atividade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431959" y="929164"/>
            <a:ext cx="13766483" cy="197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Escolha de pagamento</a:t>
            </a:r>
            <a:endParaRPr lang="en-US" sz="9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727" y="1265515"/>
            <a:ext cx="5284946" cy="705945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6623" y="840938"/>
            <a:ext cx="5271611" cy="659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Estimativa de Custos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316623" y="1855708"/>
            <a:ext cx="533638" cy="533638"/>
          </a:xfrm>
          <a:prstGeom prst="roundRect">
            <a:avLst>
              <a:gd name="adj" fmla="val 18671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327" y="1924883"/>
            <a:ext cx="316230" cy="39528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87433" y="1937147"/>
            <a:ext cx="2635806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Método: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7087433" y="2408873"/>
            <a:ext cx="6712744" cy="379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Pontos de Função.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6316623" y="3262670"/>
            <a:ext cx="533638" cy="533638"/>
          </a:xfrm>
          <a:prstGeom prst="roundRect">
            <a:avLst>
              <a:gd name="adj" fmla="val 18671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5327" y="3331845"/>
            <a:ext cx="316230" cy="39528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87433" y="3344108"/>
            <a:ext cx="2635806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Validação: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7087433" y="3815834"/>
            <a:ext cx="6712744" cy="379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Técnica Delphi com especialistas.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6316623" y="4669631"/>
            <a:ext cx="533638" cy="533638"/>
          </a:xfrm>
          <a:prstGeom prst="roundRect">
            <a:avLst>
              <a:gd name="adj" fmla="val 18671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5327" y="4738807"/>
            <a:ext cx="316230" cy="39528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87433" y="4751070"/>
            <a:ext cx="2635806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Base de Cálculo:</a:t>
            </a:r>
            <a:endParaRPr lang="en-US" sz="2050" dirty="0"/>
          </a:p>
        </p:txBody>
      </p:sp>
      <p:sp>
        <p:nvSpPr>
          <p:cNvPr id="15" name="Text 9"/>
          <p:cNvSpPr/>
          <p:nvPr/>
        </p:nvSpPr>
        <p:spPr>
          <a:xfrm>
            <a:off x="7087433" y="5222796"/>
            <a:ext cx="6712744" cy="758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• Funcionalidades do sistema (cadastros, compras, logística...);• Valores de mercado (R$ 50 a R$ 100/hora).</a:t>
            </a:r>
            <a:endParaRPr lang="en-US" sz="1850" dirty="0"/>
          </a:p>
        </p:txBody>
      </p:sp>
      <p:sp>
        <p:nvSpPr>
          <p:cNvPr id="16" name="Shape 10"/>
          <p:cNvSpPr/>
          <p:nvPr/>
        </p:nvSpPr>
        <p:spPr>
          <a:xfrm>
            <a:off x="6316623" y="6456045"/>
            <a:ext cx="533638" cy="533638"/>
          </a:xfrm>
          <a:prstGeom prst="roundRect">
            <a:avLst>
              <a:gd name="adj" fmla="val 18671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5327" y="6525220"/>
            <a:ext cx="316230" cy="395288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087433" y="6537484"/>
            <a:ext cx="2635806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Resultado:</a:t>
            </a:r>
            <a:endParaRPr lang="en-US" sz="2050" dirty="0"/>
          </a:p>
        </p:txBody>
      </p:sp>
      <p:sp>
        <p:nvSpPr>
          <p:cNvPr id="19" name="Text 12"/>
          <p:cNvSpPr/>
          <p:nvPr/>
        </p:nvSpPr>
        <p:spPr>
          <a:xfrm>
            <a:off x="7087433" y="7009209"/>
            <a:ext cx="6712744" cy="379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Estimativa realista, segura e ajustada ao setor.</a:t>
            </a:r>
            <a:endParaRPr lang="en-US" sz="18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332071"/>
            <a:ext cx="1205150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Estrutura Orientada a Objetos (POO) do BovinTrade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511623"/>
            <a:ext cx="2150269" cy="1379696"/>
          </a:xfrm>
          <a:prstGeom prst="roundRect">
            <a:avLst>
              <a:gd name="adj" fmla="val 7516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4" name="Text 2"/>
          <p:cNvSpPr/>
          <p:nvPr/>
        </p:nvSpPr>
        <p:spPr>
          <a:xfrm>
            <a:off x="1765578" y="2984421"/>
            <a:ext cx="347186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50"/>
              </a:lnSpc>
              <a:buNone/>
            </a:pPr>
            <a:r>
              <a:rPr lang="en-US" sz="27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2700" dirty="0"/>
          </a:p>
        </p:txBody>
      </p:sp>
      <p:sp>
        <p:nvSpPr>
          <p:cNvPr id="5" name="Text 3"/>
          <p:cNvSpPr/>
          <p:nvPr/>
        </p:nvSpPr>
        <p:spPr>
          <a:xfrm>
            <a:off x="3261122" y="275844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Herança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3261122" y="3249454"/>
            <a:ext cx="512647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Usuário → Fazenda, Frigorífico, Transportadora.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3137654" y="3876080"/>
            <a:ext cx="10505361" cy="15240"/>
          </a:xfrm>
          <a:prstGeom prst="roundRect">
            <a:avLst>
              <a:gd name="adj" fmla="val 680400"/>
            </a:avLst>
          </a:prstGeom>
          <a:solidFill>
            <a:srgbClr val="92202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Shape 6"/>
          <p:cNvSpPr/>
          <p:nvPr/>
        </p:nvSpPr>
        <p:spPr>
          <a:xfrm>
            <a:off x="864037" y="4014668"/>
            <a:ext cx="4300657" cy="1379696"/>
          </a:xfrm>
          <a:prstGeom prst="roundRect">
            <a:avLst>
              <a:gd name="adj" fmla="val 7516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712" y="4487466"/>
            <a:ext cx="347186" cy="433983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5411510" y="426148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Modularidade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411510" y="4752499"/>
            <a:ext cx="465105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Compra, Pagamento, Transporte, Avaliação.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5288042" y="5379125"/>
            <a:ext cx="8354973" cy="15240"/>
          </a:xfrm>
          <a:prstGeom prst="roundRect">
            <a:avLst>
              <a:gd name="adj" fmla="val 680400"/>
            </a:avLst>
          </a:prstGeom>
          <a:solidFill>
            <a:srgbClr val="92202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Shape 10"/>
          <p:cNvSpPr/>
          <p:nvPr/>
        </p:nvSpPr>
        <p:spPr>
          <a:xfrm>
            <a:off x="864037" y="5517713"/>
            <a:ext cx="6451163" cy="1379696"/>
          </a:xfrm>
          <a:prstGeom prst="roundRect">
            <a:avLst>
              <a:gd name="adj" fmla="val 7516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5966" y="5990511"/>
            <a:ext cx="347186" cy="433983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7562017" y="5764530"/>
            <a:ext cx="191012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Banco de Dados</a:t>
            </a:r>
            <a:endParaRPr lang="en-US" sz="2150" dirty="0"/>
          </a:p>
        </p:txBody>
      </p:sp>
      <p:sp>
        <p:nvSpPr>
          <p:cNvPr id="16" name="Text 12"/>
          <p:cNvSpPr/>
          <p:nvPr/>
        </p:nvSpPr>
        <p:spPr>
          <a:xfrm>
            <a:off x="7562017" y="6255544"/>
            <a:ext cx="191012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MySQL.</a:t>
            </a:r>
            <a:endParaRPr lang="en-US" sz="19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93226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3" name="Text 1"/>
          <p:cNvSpPr/>
          <p:nvPr/>
        </p:nvSpPr>
        <p:spPr>
          <a:xfrm>
            <a:off x="4572000" y="2574131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DÚVIDAS?</a:t>
            </a:r>
            <a:endParaRPr lang="en-US" sz="4300" dirty="0"/>
          </a:p>
        </p:txBody>
      </p:sp>
      <p:sp>
        <p:nvSpPr>
          <p:cNvPr id="4" name="Text 2"/>
          <p:cNvSpPr/>
          <p:nvPr/>
        </p:nvSpPr>
        <p:spPr>
          <a:xfrm>
            <a:off x="864037" y="363021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30291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4026813" y="5068252"/>
            <a:ext cx="657665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OBRIGADO PELA ATENÇÃO!</a:t>
            </a:r>
            <a:endParaRPr lang="en-US" sz="4300" dirty="0"/>
          </a:p>
        </p:txBody>
      </p:sp>
      <p:sp>
        <p:nvSpPr>
          <p:cNvPr id="7" name="Text 5"/>
          <p:cNvSpPr/>
          <p:nvPr/>
        </p:nvSpPr>
        <p:spPr>
          <a:xfrm>
            <a:off x="864037" y="612433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6386" y="661035"/>
            <a:ext cx="7464028" cy="1333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BovinTrade: Modernizando o Mercado Pecuário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326386" y="2353985"/>
            <a:ext cx="539948" cy="539948"/>
          </a:xfrm>
          <a:prstGeom prst="roundRect">
            <a:avLst>
              <a:gd name="adj" fmla="val 18668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340" y="2423934"/>
            <a:ext cx="319921" cy="39993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06245" y="2436376"/>
            <a:ext cx="2666643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Mercado Pecuário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7106245" y="2913698"/>
            <a:ext cx="6684169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Depende de métodos tradicionais.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6326386" y="3777615"/>
            <a:ext cx="539948" cy="539948"/>
          </a:xfrm>
          <a:prstGeom prst="roundRect">
            <a:avLst>
              <a:gd name="adj" fmla="val 18668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6340" y="3847564"/>
            <a:ext cx="319921" cy="39993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106245" y="3860006"/>
            <a:ext cx="2666643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BovinTrade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7106245" y="4337328"/>
            <a:ext cx="6684169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Negociação moderna, transparente e rápida.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6326386" y="5201245"/>
            <a:ext cx="539948" cy="539948"/>
          </a:xfrm>
          <a:prstGeom prst="roundRect">
            <a:avLst>
              <a:gd name="adj" fmla="val 18668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6340" y="5271195"/>
            <a:ext cx="319921" cy="39993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106245" y="5283637"/>
            <a:ext cx="2666643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Dados Padronizados</a:t>
            </a:r>
            <a:endParaRPr lang="en-US" sz="2050" dirty="0"/>
          </a:p>
        </p:txBody>
      </p:sp>
      <p:sp>
        <p:nvSpPr>
          <p:cNvPr id="15" name="Text 9"/>
          <p:cNvSpPr/>
          <p:nvPr/>
        </p:nvSpPr>
        <p:spPr>
          <a:xfrm>
            <a:off x="7106245" y="5760958"/>
            <a:ext cx="6684169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Peso, raça, idade e preço de gado.</a:t>
            </a:r>
            <a:endParaRPr lang="en-US" sz="1850" dirty="0"/>
          </a:p>
        </p:txBody>
      </p:sp>
      <p:sp>
        <p:nvSpPr>
          <p:cNvPr id="16" name="Shape 10"/>
          <p:cNvSpPr/>
          <p:nvPr/>
        </p:nvSpPr>
        <p:spPr>
          <a:xfrm>
            <a:off x="6326386" y="6624876"/>
            <a:ext cx="539948" cy="539948"/>
          </a:xfrm>
          <a:prstGeom prst="roundRect">
            <a:avLst>
              <a:gd name="adj" fmla="val 18668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6340" y="6694825"/>
            <a:ext cx="319921" cy="39993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106245" y="6707267"/>
            <a:ext cx="2666643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Otimização Logística</a:t>
            </a:r>
            <a:endParaRPr lang="en-US" sz="2050" dirty="0"/>
          </a:p>
        </p:txBody>
      </p:sp>
      <p:sp>
        <p:nvSpPr>
          <p:cNvPr id="19" name="Text 12"/>
          <p:cNvSpPr/>
          <p:nvPr/>
        </p:nvSpPr>
        <p:spPr>
          <a:xfrm>
            <a:off x="7106245" y="7184588"/>
            <a:ext cx="6684169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Redução de desperdícios.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05752"/>
            <a:ext cx="904160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Objetivo e Justificativa do BovinTrade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50865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Objetivo Central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09836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Digitalizar comércio de gado.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57973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Agilidade e controle.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06110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Rastreabilidade aprimorada.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23929" y="350865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Justificativa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623929" y="409836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Processo atual: lento e caro.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23929" y="457973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Pouca confiabilidade.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506110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BovinTrade: elimina intermediários.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623929" y="5542478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Melhora comunicação.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98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9986" y="3661529"/>
            <a:ext cx="8854678" cy="666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Metodologia e Ciclo de Vida do Projeto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986" y="4687967"/>
            <a:ext cx="1199912" cy="143994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79809" y="4927878"/>
            <a:ext cx="2666643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POO com Java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279809" y="5405199"/>
            <a:ext cx="11510605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Classes: Fazenda, Frigorifico, Lote, Transporte.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986" y="6127909"/>
            <a:ext cx="1199912" cy="143994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79809" y="6367820"/>
            <a:ext cx="2666643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 err="1">
                <a:solidFill>
                  <a:srgbClr val="E5E0DF"/>
                </a:solidFill>
                <a:latin typeface="Barlow Medium" pitchFamily="34" charset="0"/>
              </a:rPr>
              <a:t>Ciclo</a:t>
            </a:r>
            <a:r>
              <a:rPr lang="en-US" sz="2050" dirty="0">
                <a:solidFill>
                  <a:srgbClr val="E5E0DF"/>
                </a:solidFill>
                <a:latin typeface="Barlow Medium" pitchFamily="34" charset="0"/>
              </a:rPr>
              <a:t> </a:t>
            </a:r>
            <a:r>
              <a:rPr lang="en-US" sz="2050" dirty="0" err="1">
                <a:solidFill>
                  <a:srgbClr val="E5E0DF"/>
                </a:solidFill>
                <a:latin typeface="Barlow Medium" pitchFamily="34" charset="0"/>
              </a:rPr>
              <a:t>Iterativo</a:t>
            </a:r>
            <a:r>
              <a:rPr lang="en-US" sz="2050" dirty="0">
                <a:solidFill>
                  <a:srgbClr val="E5E0DF"/>
                </a:solidFill>
                <a:latin typeface="Barlow Medium" pitchFamily="34" charset="0"/>
              </a:rPr>
              <a:t> e Incremental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2279809" y="6845141"/>
            <a:ext cx="11510605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Etapas sequenciais: requisitos, design, código, testes.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7452" y="446246"/>
            <a:ext cx="6195893" cy="450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Etapas do Desenvolvimento BovinTrade</a:t>
            </a:r>
            <a:endParaRPr lang="en-US" sz="2800" dirty="0"/>
          </a:p>
        </p:txBody>
      </p:sp>
      <p:sp>
        <p:nvSpPr>
          <p:cNvPr id="3" name="Shape 1"/>
          <p:cNvSpPr/>
          <p:nvPr/>
        </p:nvSpPr>
        <p:spPr>
          <a:xfrm>
            <a:off x="7303770" y="1220748"/>
            <a:ext cx="22860" cy="5679043"/>
          </a:xfrm>
          <a:prstGeom prst="roundRect">
            <a:avLst>
              <a:gd name="adj" fmla="val 297882"/>
            </a:avLst>
          </a:prstGeom>
          <a:solidFill>
            <a:srgbClr val="92202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Shape 2"/>
          <p:cNvSpPr/>
          <p:nvPr/>
        </p:nvSpPr>
        <p:spPr>
          <a:xfrm>
            <a:off x="6669345" y="1391602"/>
            <a:ext cx="486370" cy="22860"/>
          </a:xfrm>
          <a:prstGeom prst="roundRect">
            <a:avLst>
              <a:gd name="adj" fmla="val 297882"/>
            </a:avLst>
          </a:prstGeom>
          <a:solidFill>
            <a:srgbClr val="92202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3"/>
          <p:cNvSpPr/>
          <p:nvPr/>
        </p:nvSpPr>
        <p:spPr>
          <a:xfrm>
            <a:off x="7132856" y="1220748"/>
            <a:ext cx="364688" cy="364688"/>
          </a:xfrm>
          <a:prstGeom prst="roundRect">
            <a:avLst>
              <a:gd name="adj" fmla="val 18672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6" name="Text 4"/>
          <p:cNvSpPr/>
          <p:nvPr/>
        </p:nvSpPr>
        <p:spPr>
          <a:xfrm>
            <a:off x="7207091" y="1267956"/>
            <a:ext cx="216098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4264581" y="1276469"/>
            <a:ext cx="2240042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Levantamento de Requisitos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7474684" y="2364224"/>
            <a:ext cx="486370" cy="22860"/>
          </a:xfrm>
          <a:prstGeom prst="roundRect">
            <a:avLst>
              <a:gd name="adj" fmla="val 297882"/>
            </a:avLst>
          </a:prstGeom>
          <a:solidFill>
            <a:srgbClr val="92202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Shape 7"/>
          <p:cNvSpPr/>
          <p:nvPr/>
        </p:nvSpPr>
        <p:spPr>
          <a:xfrm>
            <a:off x="7132856" y="2193369"/>
            <a:ext cx="364688" cy="364688"/>
          </a:xfrm>
          <a:prstGeom prst="roundRect">
            <a:avLst>
              <a:gd name="adj" fmla="val 18672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0" name="Text 8"/>
          <p:cNvSpPr/>
          <p:nvPr/>
        </p:nvSpPr>
        <p:spPr>
          <a:xfrm>
            <a:off x="7207091" y="2240578"/>
            <a:ext cx="216098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8125778" y="2249091"/>
            <a:ext cx="1801416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Projeto e Design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6669345" y="3202662"/>
            <a:ext cx="486370" cy="22860"/>
          </a:xfrm>
          <a:prstGeom prst="roundRect">
            <a:avLst>
              <a:gd name="adj" fmla="val 297882"/>
            </a:avLst>
          </a:prstGeom>
          <a:solidFill>
            <a:srgbClr val="92202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Shape 11"/>
          <p:cNvSpPr/>
          <p:nvPr/>
        </p:nvSpPr>
        <p:spPr>
          <a:xfrm>
            <a:off x="7132856" y="3031808"/>
            <a:ext cx="364688" cy="364688"/>
          </a:xfrm>
          <a:prstGeom prst="roundRect">
            <a:avLst>
              <a:gd name="adj" fmla="val 18672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4" name="Text 12"/>
          <p:cNvSpPr/>
          <p:nvPr/>
        </p:nvSpPr>
        <p:spPr>
          <a:xfrm>
            <a:off x="7207091" y="3079016"/>
            <a:ext cx="216098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3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4400431" y="3087529"/>
            <a:ext cx="2104192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Implementação (Java POO)</a:t>
            </a:r>
            <a:endParaRPr lang="en-US" sz="1400" dirty="0"/>
          </a:p>
        </p:txBody>
      </p:sp>
      <p:sp>
        <p:nvSpPr>
          <p:cNvPr id="16" name="Shape 14"/>
          <p:cNvSpPr/>
          <p:nvPr/>
        </p:nvSpPr>
        <p:spPr>
          <a:xfrm>
            <a:off x="7474684" y="4041100"/>
            <a:ext cx="486370" cy="22860"/>
          </a:xfrm>
          <a:prstGeom prst="roundRect">
            <a:avLst>
              <a:gd name="adj" fmla="val 297882"/>
            </a:avLst>
          </a:prstGeom>
          <a:solidFill>
            <a:srgbClr val="92202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7" name="Shape 15"/>
          <p:cNvSpPr/>
          <p:nvPr/>
        </p:nvSpPr>
        <p:spPr>
          <a:xfrm>
            <a:off x="7132856" y="3870246"/>
            <a:ext cx="364688" cy="364688"/>
          </a:xfrm>
          <a:prstGeom prst="roundRect">
            <a:avLst>
              <a:gd name="adj" fmla="val 18672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8" name="Text 16"/>
          <p:cNvSpPr/>
          <p:nvPr/>
        </p:nvSpPr>
        <p:spPr>
          <a:xfrm>
            <a:off x="7207091" y="3917454"/>
            <a:ext cx="216098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4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8125778" y="3925967"/>
            <a:ext cx="1801416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Testes e Validação</a:t>
            </a:r>
            <a:endParaRPr lang="en-US" sz="1400" dirty="0"/>
          </a:p>
        </p:txBody>
      </p:sp>
      <p:sp>
        <p:nvSpPr>
          <p:cNvPr id="20" name="Shape 18"/>
          <p:cNvSpPr/>
          <p:nvPr/>
        </p:nvSpPr>
        <p:spPr>
          <a:xfrm>
            <a:off x="6669345" y="4879538"/>
            <a:ext cx="486370" cy="22860"/>
          </a:xfrm>
          <a:prstGeom prst="roundRect">
            <a:avLst>
              <a:gd name="adj" fmla="val 297882"/>
            </a:avLst>
          </a:prstGeom>
          <a:solidFill>
            <a:srgbClr val="92202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1" name="Shape 19"/>
          <p:cNvSpPr/>
          <p:nvPr/>
        </p:nvSpPr>
        <p:spPr>
          <a:xfrm>
            <a:off x="7132856" y="4708684"/>
            <a:ext cx="364688" cy="364688"/>
          </a:xfrm>
          <a:prstGeom prst="roundRect">
            <a:avLst>
              <a:gd name="adj" fmla="val 18672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22" name="Text 20"/>
          <p:cNvSpPr/>
          <p:nvPr/>
        </p:nvSpPr>
        <p:spPr>
          <a:xfrm>
            <a:off x="7207091" y="4755892"/>
            <a:ext cx="216098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5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4703207" y="4764405"/>
            <a:ext cx="1801416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7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Implantação</a:t>
            </a:r>
            <a:endParaRPr lang="en-US" sz="1400" dirty="0"/>
          </a:p>
        </p:txBody>
      </p:sp>
      <p:sp>
        <p:nvSpPr>
          <p:cNvPr id="24" name="Shape 22"/>
          <p:cNvSpPr/>
          <p:nvPr/>
        </p:nvSpPr>
        <p:spPr>
          <a:xfrm>
            <a:off x="7474684" y="5717977"/>
            <a:ext cx="486370" cy="22860"/>
          </a:xfrm>
          <a:prstGeom prst="roundRect">
            <a:avLst>
              <a:gd name="adj" fmla="val 297882"/>
            </a:avLst>
          </a:prstGeom>
          <a:solidFill>
            <a:srgbClr val="92202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5" name="Shape 23"/>
          <p:cNvSpPr/>
          <p:nvPr/>
        </p:nvSpPr>
        <p:spPr>
          <a:xfrm>
            <a:off x="7132856" y="5547122"/>
            <a:ext cx="364688" cy="364688"/>
          </a:xfrm>
          <a:prstGeom prst="roundRect">
            <a:avLst>
              <a:gd name="adj" fmla="val 18672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26" name="Text 24"/>
          <p:cNvSpPr/>
          <p:nvPr/>
        </p:nvSpPr>
        <p:spPr>
          <a:xfrm>
            <a:off x="7207091" y="5594330"/>
            <a:ext cx="216098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6</a:t>
            </a:r>
            <a:endParaRPr lang="en-US" sz="1700" dirty="0"/>
          </a:p>
        </p:txBody>
      </p:sp>
      <p:sp>
        <p:nvSpPr>
          <p:cNvPr id="27" name="Text 25"/>
          <p:cNvSpPr/>
          <p:nvPr/>
        </p:nvSpPr>
        <p:spPr>
          <a:xfrm>
            <a:off x="8125778" y="5602843"/>
            <a:ext cx="1801416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Suporte e Melhorias</a:t>
            </a:r>
            <a:endParaRPr lang="en-US" sz="1400" dirty="0"/>
          </a:p>
        </p:txBody>
      </p:sp>
      <p:sp>
        <p:nvSpPr>
          <p:cNvPr id="28" name="Text 26"/>
          <p:cNvSpPr/>
          <p:nvPr/>
        </p:nvSpPr>
        <p:spPr>
          <a:xfrm>
            <a:off x="567452" y="7082076"/>
            <a:ext cx="13495496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Backend: Java, MySQL (XAMPP, DBeaver). </a:t>
            </a:r>
            <a:endParaRPr lang="en-US" sz="1250" dirty="0"/>
          </a:p>
        </p:txBody>
      </p:sp>
      <p:sp>
        <p:nvSpPr>
          <p:cNvPr id="29" name="Text 27"/>
          <p:cNvSpPr/>
          <p:nvPr/>
        </p:nvSpPr>
        <p:spPr>
          <a:xfrm>
            <a:off x="567452" y="7523798"/>
            <a:ext cx="13495496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Frontend: HTML, CSS, JavaScript.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776174"/>
            <a:ext cx="706707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Equipe do Projeto BovinTrade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955727"/>
            <a:ext cx="617220" cy="6172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388155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Gerente de Projeto</a:t>
            </a:r>
            <a:endParaRPr lang="en-US" sz="21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711" y="2955727"/>
            <a:ext cx="617220" cy="6172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166711" y="388155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Analista de Requisitos</a:t>
            </a:r>
            <a:endParaRPr lang="en-US" sz="21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9505" y="2955727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69505" y="388155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Dev Backend</a:t>
            </a:r>
            <a:endParaRPr lang="en-US" sz="21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72180" y="2955727"/>
            <a:ext cx="617220" cy="61722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772180" y="388155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Dev Frontend</a:t>
            </a:r>
            <a:endParaRPr lang="en-US" sz="21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4037" y="4841677"/>
            <a:ext cx="617220" cy="61722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864037" y="576750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Designer UI/UX</a:t>
            </a:r>
            <a:endParaRPr lang="en-US" sz="215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6711" y="4841677"/>
            <a:ext cx="617220" cy="617220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4166711" y="576750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QA (Testes)</a:t>
            </a:r>
            <a:endParaRPr lang="en-US" sz="2150" dirty="0"/>
          </a:p>
        </p:txBody>
      </p:sp>
      <p:pic>
        <p:nvPicPr>
          <p:cNvPr id="15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9505" y="4841677"/>
            <a:ext cx="617220" cy="617220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7469505" y="5767507"/>
            <a:ext cx="299406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Especialista em LGPD e Segurança</a:t>
            </a:r>
            <a:endParaRPr lang="en-US" sz="2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090374"/>
            <a:ext cx="1012626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Funcionalidades Essenciais do BovinTrade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146459"/>
            <a:ext cx="6327696" cy="2372916"/>
          </a:xfrm>
          <a:prstGeom prst="roundRect">
            <a:avLst>
              <a:gd name="adj" fmla="val 4370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4" name="Text 2"/>
          <p:cNvSpPr/>
          <p:nvPr/>
        </p:nvSpPr>
        <p:spPr>
          <a:xfrm>
            <a:off x="1126093" y="240851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Cadastros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126093" y="2899529"/>
            <a:ext cx="580358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Fazendas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1126093" y="3380899"/>
            <a:ext cx="580358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Frigoríficos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126093" y="3862268"/>
            <a:ext cx="580358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Transportadoras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7438549" y="2146459"/>
            <a:ext cx="6327815" cy="2372916"/>
          </a:xfrm>
          <a:prstGeom prst="roundRect">
            <a:avLst>
              <a:gd name="adj" fmla="val 4370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9" name="Text 7"/>
          <p:cNvSpPr/>
          <p:nvPr/>
        </p:nvSpPr>
        <p:spPr>
          <a:xfrm>
            <a:off x="7700605" y="240851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Comércio de Lotes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7700605" y="2899529"/>
            <a:ext cx="580370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Filtros (peso, raça)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700605" y="3380899"/>
            <a:ext cx="580370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Compra e venda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864037" y="4766191"/>
            <a:ext cx="6327696" cy="2372916"/>
          </a:xfrm>
          <a:prstGeom prst="roundRect">
            <a:avLst>
              <a:gd name="adj" fmla="val 4370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3" name="Text 11"/>
          <p:cNvSpPr/>
          <p:nvPr/>
        </p:nvSpPr>
        <p:spPr>
          <a:xfrm>
            <a:off x="1126093" y="502824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Pagamentos Flexíveis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1126093" y="5519261"/>
            <a:ext cx="580358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Pix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1126093" y="6000631"/>
            <a:ext cx="580358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Cartão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1126093" y="6482001"/>
            <a:ext cx="580358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Transferência</a:t>
            </a:r>
            <a:endParaRPr lang="en-US" sz="1900" dirty="0"/>
          </a:p>
        </p:txBody>
      </p:sp>
      <p:sp>
        <p:nvSpPr>
          <p:cNvPr id="17" name="Shape 15"/>
          <p:cNvSpPr/>
          <p:nvPr/>
        </p:nvSpPr>
        <p:spPr>
          <a:xfrm>
            <a:off x="7438549" y="4766191"/>
            <a:ext cx="6327815" cy="2372916"/>
          </a:xfrm>
          <a:prstGeom prst="roundRect">
            <a:avLst>
              <a:gd name="adj" fmla="val 4370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18" name="Text 16"/>
          <p:cNvSpPr/>
          <p:nvPr/>
        </p:nvSpPr>
        <p:spPr>
          <a:xfrm>
            <a:off x="7700605" y="5028248"/>
            <a:ext cx="356127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Logística e Acompanhamento</a:t>
            </a:r>
            <a:endParaRPr lang="en-US" sz="2150" dirty="0"/>
          </a:p>
        </p:txBody>
      </p:sp>
      <p:sp>
        <p:nvSpPr>
          <p:cNvPr id="19" name="Text 17"/>
          <p:cNvSpPr/>
          <p:nvPr/>
        </p:nvSpPr>
        <p:spPr>
          <a:xfrm>
            <a:off x="7700605" y="5519261"/>
            <a:ext cx="580370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Agendamento de transporte</a:t>
            </a:r>
            <a:endParaRPr lang="en-US" sz="1900" dirty="0"/>
          </a:p>
        </p:txBody>
      </p:sp>
      <p:sp>
        <p:nvSpPr>
          <p:cNvPr id="20" name="Text 18"/>
          <p:cNvSpPr/>
          <p:nvPr/>
        </p:nvSpPr>
        <p:spPr>
          <a:xfrm>
            <a:off x="7700605" y="6000631"/>
            <a:ext cx="580370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Rastreamento via QR Code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30712"/>
            <a:ext cx="924246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Ecossistema e Usuários do BovinTrade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943814" y="270355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Fazenda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194566"/>
            <a:ext cx="382297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Vendedora de gado.</a:t>
            </a:r>
            <a:endParaRPr lang="en-US" sz="19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299" y="2110264"/>
            <a:ext cx="4515803" cy="4515803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894" y="3019663"/>
            <a:ext cx="369332" cy="46172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3386" y="270355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Frigorífico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9943386" y="3194566"/>
            <a:ext cx="382297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Comprador de gado.</a:t>
            </a:r>
            <a:endParaRPr lang="en-US" sz="19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299" y="2110264"/>
            <a:ext cx="4515803" cy="4515803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8055" y="3019663"/>
            <a:ext cx="369332" cy="4617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3386" y="514659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Transportadora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9943386" y="5637609"/>
            <a:ext cx="382297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Entrega de bois.</a:t>
            </a:r>
            <a:endParaRPr lang="en-US" sz="19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7299" y="2110264"/>
            <a:ext cx="4515803" cy="4515803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8055" y="5254823"/>
            <a:ext cx="369332" cy="46172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943814" y="514659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Administrador</a:t>
            </a:r>
            <a:endParaRPr lang="en-US" sz="2150" dirty="0"/>
          </a:p>
        </p:txBody>
      </p:sp>
      <p:sp>
        <p:nvSpPr>
          <p:cNvPr id="16" name="Text 8"/>
          <p:cNvSpPr/>
          <p:nvPr/>
        </p:nvSpPr>
        <p:spPr>
          <a:xfrm>
            <a:off x="864037" y="5637609"/>
            <a:ext cx="382297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Gerencia o sistema.</a:t>
            </a:r>
            <a:endParaRPr lang="en-US" sz="190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7299" y="2110264"/>
            <a:ext cx="4515803" cy="4515803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2894" y="5254823"/>
            <a:ext cx="369332" cy="461724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864037" y="690372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Sistema intermedia fazendas e frigoríficos, conecta transportadoras e permite avaliações.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69400"/>
            <a:ext cx="978610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Requisitos e Casos de Uso do BovinTrade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17230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Requisitos Funcionais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762018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Cadastros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243388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Compras e pagamentos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724757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Logística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206127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Avaliações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929" y="3172301"/>
            <a:ext cx="321778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Requisitos Não-Funcionais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7623929" y="3762018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Segurança (LGPD)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4243388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Desempenho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623929" y="4724757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Usabilidade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7623929" y="5206127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Escalabilidade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864037" y="596515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Casos de uso modelados com UML (classe, sequência, atividade).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488</Words>
  <Application>Microsoft Office PowerPoint</Application>
  <PresentationFormat>Personalizar</PresentationFormat>
  <Paragraphs>127</Paragraphs>
  <Slides>14</Slides>
  <Notes>14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8" baseType="lpstr">
      <vt:lpstr>Barlow</vt:lpstr>
      <vt:lpstr>Barlow Medium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eliy carol</cp:lastModifiedBy>
  <cp:revision>2</cp:revision>
  <dcterms:created xsi:type="dcterms:W3CDTF">2025-06-23T17:31:57Z</dcterms:created>
  <dcterms:modified xsi:type="dcterms:W3CDTF">2025-06-23T17:42:54Z</dcterms:modified>
</cp:coreProperties>
</file>